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7" r:id="rId6"/>
    <p:sldId id="266" r:id="rId7"/>
    <p:sldId id="259" r:id="rId8"/>
    <p:sldId id="269" r:id="rId9"/>
    <p:sldId id="268" r:id="rId10"/>
    <p:sldId id="270" r:id="rId11"/>
    <p:sldId id="261" r:id="rId12"/>
    <p:sldId id="279" r:id="rId13"/>
    <p:sldId id="271" r:id="rId14"/>
    <p:sldId id="262" r:id="rId15"/>
    <p:sldId id="273" r:id="rId16"/>
    <p:sldId id="272" r:id="rId17"/>
    <p:sldId id="276" r:id="rId18"/>
    <p:sldId id="275" r:id="rId19"/>
    <p:sldId id="277" r:id="rId20"/>
    <p:sldId id="278" r:id="rId21"/>
    <p:sldId id="274" r:id="rId22"/>
    <p:sldId id="264" r:id="rId23"/>
    <p:sldId id="263" r:id="rId24"/>
    <p:sldId id="280" r:id="rId25"/>
    <p:sldId id="281" r:id="rId26"/>
    <p:sldId id="282" r:id="rId27"/>
    <p:sldId id="283" r:id="rId28"/>
    <p:sldId id="284" r:id="rId29"/>
    <p:sldId id="286" r:id="rId30"/>
    <p:sldId id="285" r:id="rId3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347345"/>
            <a:ext cx="9144000" cy="3314065"/>
          </a:xfrm>
        </p:spPr>
        <p:txBody>
          <a:bodyPr>
            <a:normAutofit fontScale="90000"/>
          </a:bodyPr>
          <a:p>
            <a:r>
              <a:rPr lang="pl-PL" altLang="en-US" sz="8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</a:rPr>
              <a:t>Blackout.</a:t>
            </a:r>
            <a:br>
              <a:rPr lang="pl-PL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</a:rPr>
            </a:br>
            <a:r>
              <a:rPr lang="pl-PL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Gdy brak światła to najmniejsze z twoich zmartwień.</a:t>
            </a:r>
            <a:endParaRPr lang="pl-PL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4699318"/>
            <a:ext cx="9144000" cy="1655762"/>
          </a:xfrm>
        </p:spPr>
        <p:txBody>
          <a:bodyPr/>
          <a:p>
            <a:r>
              <a:rPr lang="pl-PL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Marta Potocka</a:t>
            </a:r>
            <a:endParaRPr lang="pl-PL" altLang="en-US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Śląskie Dni Fantastyki - marzec 2019</a:t>
            </a:r>
            <a:endParaRPr lang="pl-PL" altLang="en-US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4035" y="374650"/>
            <a:ext cx="11171555" cy="1325880"/>
          </a:xfrm>
        </p:spPr>
        <p:txBody>
          <a:bodyPr>
            <a:noAutofit/>
          </a:bodyPr>
          <a:p>
            <a:r>
              <a:rPr lang="pl-PL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Największe blackouty: USA i Kanada</a:t>
            </a:r>
            <a:endParaRPr lang="pl-PL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1965 - źle ustawiony przekaźnik - 30 milionów ludzi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2003 - pożar pod linią przesyłową - 2ni, 55 milionów ludzi, 600 pociągów metra, 265 odłączonych elektrowni, 6 miliardów $, 40 000 policjantów zapobiegało rozruchom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straż pożarna gasiła pożary od świec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Symbol zastępczy zawartości 5" descr="USA 200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190" y="1825625"/>
            <a:ext cx="48329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Panorama Nowego Yorku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Obraz 4" descr="new york 2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55" y="1558925"/>
            <a:ext cx="8691880" cy="51860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Największe blackouty: Indie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2012 - 30 czerwca - 300 milionów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31 czerwca - 700 milionów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przeciążenie przestarzałej sieci </a:t>
            </a:r>
            <a:endParaRPr lang="pl-PL" altLang="en-US"/>
          </a:p>
        </p:txBody>
      </p:sp>
      <p:pic>
        <p:nvPicPr>
          <p:cNvPr id="11" name="Symbol zastępczy zawartości 10" descr="800px-Indian_states_affected_by_July_2012_power_cuts.svg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7045" y="1825625"/>
            <a:ext cx="3850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Największe blackouty: Szczecin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kwiecień 2008, północ - mokry śnieg, silny wiatr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padają aż 4 linie WN i NN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paraliż komunikacyjny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wody w szpitalach - niemożliwie dializy 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łączności komórkowej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indent="0">
              <a:buFont typeface="Arial" panose="020B0604020202020204" pitchFamily="34" charset="0"/>
            </a:pPr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Przywrócenie zasilania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rozruch elektrowni wymaga prądu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konieczność synchronizacji generatora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rola elektrowni wodnych i szczytowo-pompowych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elektrownia solina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1395"/>
            <a:ext cx="5181600" cy="3459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w domu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oświetlenia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ogrzewania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ciepłej wody (bojler, czajnik elektryczny)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łączności (radio, telewizja, komórki)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internetu!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problemy z gotowaniem: płyta indukcyjna, piekarnik, mikrofalówka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w domu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zanik ciśnienia wody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wody pitnej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wody do mycia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problem ze spłukaniem toalety :|</a:t>
            </a:r>
            <a:endParaRPr lang="pl-PL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Symbol zastępczy zawartości 4" descr="wc nieczynn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6855" y="1825625"/>
            <a:ext cx="424180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w mieście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zatrzymane windy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zatrzymane metro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korki (brak sygnalizacji świetnej)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tramwaje blokujące skrzyżowania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korki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2785"/>
            <a:ext cx="518160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4395"/>
          </a:xfrm>
        </p:spPr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zamknięte sklepy (płatności, dostawy)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niedziałające bankomaty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limity wypłaty gotówki w bankach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szpitale w trybie awaryjnym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kradzieże (brak monitoringu, ciemność)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brak komunikacji z ludnością: panika, zamieszki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ogólnokrajowe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rozmrażanie chłodni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transport - paliwo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przeterminowane jedzenie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dojenie krów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wielkie hodowle - kury, świnie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krow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7110"/>
            <a:ext cx="5181600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Spis treści: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116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Czym jest blackout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Przyczyny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 Największe blackouty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 Przywrócenie zasilania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5. Zagrożenia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 Jak się przygotować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elektrownie atomowe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ciepło powyłączeniowe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ryzyko stopienia rdzenia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awaryjne generatory potrzebują paliwa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Fukushima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Symbol zastępczy zawartości 6" descr="fukushima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4695" y="2038350"/>
            <a:ext cx="6217920" cy="41395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600710" y="365125"/>
            <a:ext cx="11181715" cy="1325880"/>
          </a:xfrm>
        </p:spPr>
        <p:txBody>
          <a:bodyPr>
            <a:noAutofit/>
          </a:bodyPr>
          <a:p>
            <a:r>
              <a:rPr lang="pl-PL" altLang="en-US" sz="4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Awaryjne chłodzenie reaktora w Fukushimie</a:t>
            </a:r>
            <a:endParaRPr lang="pl-PL" altLang="en-US" sz="4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Symbol zastępczy zawartości 3" descr="fukushima - chinook pobiera wodę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010" y="1825625"/>
            <a:ext cx="3587750" cy="3796665"/>
          </a:xfrm>
          <a:prstGeom prst="rect">
            <a:avLst/>
          </a:prstGeom>
        </p:spPr>
      </p:pic>
      <p:pic>
        <p:nvPicPr>
          <p:cNvPr id="5" name="Symbol zastępczy zawartości 4" descr="fukushima - chinook gasi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03165" y="1825625"/>
            <a:ext cx="6066790" cy="37966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Jedzenie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blackouty będą się zdarzać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n-2 zbyt drogie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jedzenie - kiełbasa"/>
          <p:cNvPicPr>
            <a:picLocks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8175" y="3366135"/>
            <a:ext cx="3186430" cy="1859915"/>
          </a:xfrm>
          <a:prstGeom prst="rect">
            <a:avLst/>
          </a:prstGeom>
        </p:spPr>
      </p:pic>
      <p:pic>
        <p:nvPicPr>
          <p:cNvPr id="6" name="Obraz 5" descr="wo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3366135"/>
            <a:ext cx="1836420" cy="2863850"/>
          </a:xfrm>
          <a:prstGeom prst="rect">
            <a:avLst/>
          </a:prstGeom>
        </p:spPr>
      </p:pic>
      <p:pic>
        <p:nvPicPr>
          <p:cNvPr id="7" name="Obraz 6" descr="turystycz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1825625"/>
            <a:ext cx="2576195" cy="2576195"/>
          </a:xfrm>
          <a:prstGeom prst="rect">
            <a:avLst/>
          </a:prstGeom>
        </p:spPr>
      </p:pic>
      <p:pic>
        <p:nvPicPr>
          <p:cNvPr id="8" name="Obraz 7" descr="czekolad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305" y="4614545"/>
            <a:ext cx="3761105" cy="16281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przygotować: Światło i ciepło</a:t>
            </a:r>
            <a:endParaRPr lang="pl-PL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Symbol zastępczy zawartości 8" descr="koc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3962400" cy="2321560"/>
          </a:xfrm>
          <a:prstGeom prst="rect">
            <a:avLst/>
          </a:prstGeom>
        </p:spPr>
      </p:pic>
      <p:pic>
        <p:nvPicPr>
          <p:cNvPr id="10" name="Symbol zastępczy zawartości 9" descr="lampa naftow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91410" y="4078605"/>
            <a:ext cx="2409190" cy="2409190"/>
          </a:xfrm>
          <a:prstGeom prst="rect">
            <a:avLst/>
          </a:prstGeom>
        </p:spPr>
      </p:pic>
      <p:pic>
        <p:nvPicPr>
          <p:cNvPr id="11" name="Obraz 10" descr="świe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1691005"/>
            <a:ext cx="2884170" cy="2387600"/>
          </a:xfrm>
          <a:prstGeom prst="rect">
            <a:avLst/>
          </a:prstGeom>
        </p:spPr>
      </p:pic>
      <p:pic>
        <p:nvPicPr>
          <p:cNvPr id="12" name="Obraz 11" descr="czapk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50" y="4162425"/>
            <a:ext cx="4001135" cy="2580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Komunikacja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baterie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90695" y="2491740"/>
            <a:ext cx="3353435" cy="2590800"/>
          </a:xfrm>
          <a:prstGeom prst="rect">
            <a:avLst/>
          </a:prstGeom>
        </p:spPr>
      </p:pic>
      <p:pic>
        <p:nvPicPr>
          <p:cNvPr id="6" name="Symbol zastępczy zawartości 5" descr="powerbank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62925" y="2491740"/>
            <a:ext cx="3190875" cy="2838450"/>
          </a:xfrm>
          <a:prstGeom prst="rect">
            <a:avLst/>
          </a:prstGeom>
        </p:spPr>
      </p:pic>
      <p:pic>
        <p:nvPicPr>
          <p:cNvPr id="7" name="Obraz 6" descr="rad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91740"/>
            <a:ext cx="3208655" cy="3208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Waluta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18137-Jack-Daniels-70cl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24625" y="1691005"/>
            <a:ext cx="2021840" cy="3865880"/>
          </a:xfrm>
          <a:prstGeom prst="rect">
            <a:avLst/>
          </a:prstGeom>
        </p:spPr>
      </p:pic>
      <p:pic>
        <p:nvPicPr>
          <p:cNvPr id="6" name="Symbol zastępczy zawartości 5" descr="gotówk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1691005"/>
            <a:ext cx="5389880" cy="3030855"/>
          </a:xfrm>
          <a:prstGeom prst="rect">
            <a:avLst/>
          </a:prstGeom>
        </p:spPr>
      </p:pic>
      <p:pic>
        <p:nvPicPr>
          <p:cNvPr id="8" name="Obraz 7" descr="papieros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33715" y="2336800"/>
            <a:ext cx="3865880" cy="25742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Higiena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husteczki dla dzieci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3286125" cy="3286125"/>
          </a:xfrm>
          <a:prstGeom prst="rect">
            <a:avLst/>
          </a:prstGeom>
        </p:spPr>
      </p:pic>
      <p:pic>
        <p:nvPicPr>
          <p:cNvPr id="6" name="Symbol zastępczy zawartości 5" descr="toaleta turystyczn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48810" y="1691005"/>
            <a:ext cx="4581525" cy="3436620"/>
          </a:xfrm>
          <a:prstGeom prst="rect">
            <a:avLst/>
          </a:prstGeom>
        </p:spPr>
      </p:pic>
      <p:pic>
        <p:nvPicPr>
          <p:cNvPr id="7" name="Obraz 6" descr="worki na śmiec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05" y="4231005"/>
            <a:ext cx="3013075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Prąd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generator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62735"/>
            <a:ext cx="3696335" cy="2743835"/>
          </a:xfrm>
          <a:prstGeom prst="rect">
            <a:avLst/>
          </a:prstGeom>
        </p:spPr>
      </p:pic>
      <p:pic>
        <p:nvPicPr>
          <p:cNvPr id="6" name="Symbol zastępczy zawartości 5" descr="kanister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39260" y="3661410"/>
            <a:ext cx="2069465" cy="2773680"/>
          </a:xfrm>
          <a:prstGeom prst="rect">
            <a:avLst/>
          </a:prstGeom>
        </p:spPr>
      </p:pic>
      <p:pic>
        <p:nvPicPr>
          <p:cNvPr id="7" name="Obraz 6" descr="odnawialne - I'm a big f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25" y="1393825"/>
            <a:ext cx="3851910" cy="5136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Blackout - Marc Elsberg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blackout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4810" y="1949450"/>
            <a:ext cx="29063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ytuł 4"/>
          <p:cNvSpPr>
            <a:spLocks noGrp="1"/>
          </p:cNvSpPr>
          <p:nvPr>
            <p:ph type="title"/>
          </p:nvPr>
        </p:nvSpPr>
        <p:spPr>
          <a:xfrm>
            <a:off x="838200" y="2936875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Dziękuję!</a:t>
            </a: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Pytania?</a:t>
            </a: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endParaRPr lang="pl-PL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Czym jest blackout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rozległa awaria zasilania obejmująca znaczny obszar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skutkująca awaryjnym wyłączeniem elektrowni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powodująca znaczne straty materialne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09625" y="405130"/>
            <a:ext cx="10991850" cy="1830070"/>
          </a:xfrm>
        </p:spPr>
        <p:txBody>
          <a:bodyPr>
            <a:norm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równowaga systemu elektroenergetycznego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Symbol zastępczy zawartości 3" descr="sieci synchroniczne europa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565" y="2235200"/>
            <a:ext cx="6986905" cy="4351655"/>
          </a:xfrm>
          <a:prstGeom prst="rect">
            <a:avLst/>
          </a:prstGeom>
        </p:spPr>
      </p:pic>
      <p:sp>
        <p:nvSpPr>
          <p:cNvPr id="5" name="Symbol zastępczy zawartości 4"/>
          <p:cNvSpPr>
            <a:spLocks noGrp="1"/>
          </p:cNvSpPr>
          <p:nvPr>
            <p:ph sz="half" idx="4294967295"/>
          </p:nvPr>
        </p:nvSpPr>
        <p:spPr>
          <a:xfrm>
            <a:off x="0" y="1826260"/>
            <a:ext cx="5220335" cy="4351655"/>
          </a:xfrm>
        </p:spPr>
        <p:txBody>
          <a:bodyPr>
            <a:normAutofit/>
          </a:bodyPr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Przyczyny: równowaga systemu elektroenergetycznego</a:t>
            </a:r>
            <a:endParaRPr lang="pl-PL" altLang="en-US" sz="600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2495"/>
          </a:xfrm>
        </p:spPr>
        <p:txBody>
          <a:bodyPr>
            <a:noAutofit/>
          </a:bodyPr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moc wytwarzana = moc odbierana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f = 50 Hz - prędkość wirowania wszystkich maszyn (silniki i generatory)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49,5 Hz - drgają łopatki turbin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&gt; 50 Hz - rosną straty, przegrzewanie, wzrost prędkości wirowania, szybsze zużycie żarówek 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zapas mocy czynnej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regulacja generatorów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najczęstszy scenariusz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3945"/>
          </a:xfrm>
        </p:spPr>
        <p:txBody>
          <a:bodyPr>
            <a:normAutofit fontScale="80000"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awaryjne odłączenie linii WN/NN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pożar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piorun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zwarcie do drzewa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upały (klimatyzacja, rozciąganie przewodów)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przeciążenie sąsiednich linii - odłączenie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efekt domina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element błędu ludzkiego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warunki n-1 i n-2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1"/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l-PL" altLang="en-US"/>
          </a:p>
        </p:txBody>
      </p:sp>
      <p:pic>
        <p:nvPicPr>
          <p:cNvPr id="5" name="Symbol zastępczy zawartości 4" descr="pożar pod linią wn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47265"/>
            <a:ext cx="4993005" cy="3329940"/>
          </a:xfrm>
          <a:prstGeom prst="rect">
            <a:avLst/>
          </a:prstGeom>
        </p:spPr>
      </p:pic>
      <p:pic>
        <p:nvPicPr>
          <p:cNvPr id="6" name="Symbol zastępczy zawartości 5" descr="przecinka pod 22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14415" y="2247900"/>
            <a:ext cx="5029200" cy="33293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burza magnetyczna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koronalny wyrzut masy na słońcu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1989 Quebec, uruchomienie zabezpieczeń, zniszczenie transformatora WN, 9h - 6 milionów ludzi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burza jak w 1859 - globalna katastrofa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produkcja transformatora WN - 12 miesięcy, brak zapasów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cyberatak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581660" y="1825625"/>
            <a:ext cx="5438140" cy="4351655"/>
          </a:xfrm>
        </p:spPr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Stuxnet - odkrycie 2010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Pendrive USB + Windows + sterowniki PLC Siemensa (przemysłowe systemy SCADA)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ogromny zasięg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Symbol zastępczy zawartości 6" descr="cyberatak zielony i groźn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5185"/>
            <a:ext cx="5181600" cy="3867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3316</Words>
  <Application>WPS Presentation</Application>
  <PresentationFormat>Widescreen</PresentationFormat>
  <Paragraphs>164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Blackout. Gdy brak światła to najmniejsze z twoich zmartwień.</vt:lpstr>
      <vt:lpstr>Spis treści:</vt:lpstr>
      <vt:lpstr>Czym jest blackout</vt:lpstr>
      <vt:lpstr>Przyczyny: równowaga systemu elektroenergetycznego</vt:lpstr>
      <vt:lpstr>Przyczyny: równowaga systemu elektroenergetycznego</vt:lpstr>
      <vt:lpstr>Przyczyny: najczęstszy scenariusz</vt:lpstr>
      <vt:lpstr>PowerPoint 演示文稿</vt:lpstr>
      <vt:lpstr>Przyczyny: burza magnetyczna</vt:lpstr>
      <vt:lpstr>Przyczyny: cyberatak</vt:lpstr>
      <vt:lpstr>Największe blackouty: USA i Kanada</vt:lpstr>
      <vt:lpstr>Panorama Nowego Yorku</vt:lpstr>
      <vt:lpstr>Największe blackouty: Indie</vt:lpstr>
      <vt:lpstr>Największe blackouty: Szczecin</vt:lpstr>
      <vt:lpstr>Przywrócenie zasilania</vt:lpstr>
      <vt:lpstr>Zagrożenia: w domu</vt:lpstr>
      <vt:lpstr>Zagrożenia: w domu</vt:lpstr>
      <vt:lpstr>Zagrożenia: w mieście</vt:lpstr>
      <vt:lpstr>Zagrożenia:</vt:lpstr>
      <vt:lpstr>Zagrożenia: ogólnokrajowe</vt:lpstr>
      <vt:lpstr>Zagrożenia: elektrownie atomowe</vt:lpstr>
      <vt:lpstr> Awaryjne chłodzenie reaktora w Fukushimie</vt:lpstr>
      <vt:lpstr>Jak się przygotować? Jedzenie</vt:lpstr>
      <vt:lpstr>Jak się przygotować: Światło i ciepło</vt:lpstr>
      <vt:lpstr>Jak się przygotować? Komunikacja</vt:lpstr>
      <vt:lpstr>Jak się przygotować? Waluta</vt:lpstr>
      <vt:lpstr>Jak się przygotować? Higiena</vt:lpstr>
      <vt:lpstr>Jak się przygotować? Prąd</vt:lpstr>
      <vt:lpstr>Blackout - Marc Elsberg</vt:lpstr>
      <vt:lpstr>Dziękuję!  Pytania?  https://github.com/martapotocka/Prezentacje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Blackout. Gdy brak światła to najmniejsze z twoich zmartwień.</dc:title>
  <dc:creator>marta</dc:creator>
  <cp:lastModifiedBy>Marta</cp:lastModifiedBy>
  <cp:revision>7</cp:revision>
  <dcterms:created xsi:type="dcterms:W3CDTF">2018-07-14T00:11:00Z</dcterms:created>
  <dcterms:modified xsi:type="dcterms:W3CDTF">2019-03-23T21:57:15Z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1045-10.2.0.7516</vt:lpwstr>
  </property>
</Properties>
</file>